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3" r:id="rId1"/>
  </p:sldMasterIdLst>
  <p:notesMasterIdLst>
    <p:notesMasterId r:id="rId12"/>
  </p:notesMasterIdLst>
  <p:sldIdLst>
    <p:sldId id="258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F9BD6-A51D-4ECA-B98F-B079F5817557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C26D4-D3D7-4E4F-B9A0-113A29FAD315}">
      <dgm:prSet phldrT="[Text]"/>
      <dgm:spPr/>
      <dgm:t>
        <a:bodyPr/>
        <a:lstStyle/>
        <a:p>
          <a:r>
            <a:rPr lang="en-US" dirty="0"/>
            <a:t>Osseointegration Capability</a:t>
          </a:r>
        </a:p>
      </dgm:t>
    </dgm:pt>
    <dgm:pt modelId="{ED538AF4-58F7-4E55-951D-D5D0D8703133}" type="parTrans" cxnId="{33540AFD-28C5-46EF-AF27-DBB9F4AFAE00}">
      <dgm:prSet/>
      <dgm:spPr/>
      <dgm:t>
        <a:bodyPr/>
        <a:lstStyle/>
        <a:p>
          <a:endParaRPr lang="en-US"/>
        </a:p>
      </dgm:t>
    </dgm:pt>
    <dgm:pt modelId="{68A8F9EB-77A1-45C0-97AC-260BFE73E456}" type="sibTrans" cxnId="{33540AFD-28C5-46EF-AF27-DBB9F4AFAE00}">
      <dgm:prSet/>
      <dgm:spPr/>
      <dgm:t>
        <a:bodyPr/>
        <a:lstStyle/>
        <a:p>
          <a:endParaRPr lang="en-US"/>
        </a:p>
      </dgm:t>
    </dgm:pt>
    <dgm:pt modelId="{F8D1A64F-32D5-4A2E-8F4D-8D13A620226D}">
      <dgm:prSet phldrT="[Text]"/>
      <dgm:spPr/>
      <dgm:t>
        <a:bodyPr/>
        <a:lstStyle/>
        <a:p>
          <a:r>
            <a:rPr lang="en-US" dirty="0"/>
            <a:t>Adequate Strength</a:t>
          </a:r>
        </a:p>
      </dgm:t>
    </dgm:pt>
    <dgm:pt modelId="{86372747-08D3-43AD-84FA-26D9154B6461}" type="sibTrans" cxnId="{B6166FEE-8F9F-4F10-BE2D-AAB139ECB786}">
      <dgm:prSet/>
      <dgm:spPr/>
      <dgm:t>
        <a:bodyPr/>
        <a:lstStyle/>
        <a:p>
          <a:endParaRPr lang="en-US"/>
        </a:p>
      </dgm:t>
    </dgm:pt>
    <dgm:pt modelId="{F6B9EA97-04CE-40D9-A258-7437B459F8E9}" type="parTrans" cxnId="{B6166FEE-8F9F-4F10-BE2D-AAB139ECB786}">
      <dgm:prSet/>
      <dgm:spPr/>
      <dgm:t>
        <a:bodyPr/>
        <a:lstStyle/>
        <a:p>
          <a:endParaRPr lang="en-US"/>
        </a:p>
      </dgm:t>
    </dgm:pt>
    <dgm:pt modelId="{185CCB3A-0A7D-4512-A6F5-706128B5C6A0}">
      <dgm:prSet phldrT="[Text]"/>
      <dgm:spPr/>
      <dgm:t>
        <a:bodyPr/>
        <a:lstStyle/>
        <a:p>
          <a:r>
            <a:rPr lang="en-US" dirty="0"/>
            <a:t>Antibacterial Activity</a:t>
          </a:r>
        </a:p>
      </dgm:t>
    </dgm:pt>
    <dgm:pt modelId="{B9A636CD-EC49-4B93-B9F7-AB19F3D6C7A8}" type="sibTrans" cxnId="{D313C6BD-D962-4448-9138-A6B4DF73D656}">
      <dgm:prSet/>
      <dgm:spPr/>
      <dgm:t>
        <a:bodyPr/>
        <a:lstStyle/>
        <a:p>
          <a:endParaRPr lang="en-US"/>
        </a:p>
      </dgm:t>
    </dgm:pt>
    <dgm:pt modelId="{31DADDDB-1110-4C2C-85E4-D3601D0FA9F1}" type="parTrans" cxnId="{D313C6BD-D962-4448-9138-A6B4DF73D656}">
      <dgm:prSet/>
      <dgm:spPr/>
      <dgm:t>
        <a:bodyPr/>
        <a:lstStyle/>
        <a:p>
          <a:endParaRPr lang="en-US"/>
        </a:p>
      </dgm:t>
    </dgm:pt>
    <dgm:pt modelId="{D6A54036-AF8C-4420-8A36-DD1E43A8A0A1}" type="pres">
      <dgm:prSet presAssocID="{2DCF9BD6-A51D-4ECA-B98F-B079F5817557}" presName="compositeShape" presStyleCnt="0">
        <dgm:presLayoutVars>
          <dgm:chMax val="7"/>
          <dgm:dir/>
          <dgm:resizeHandles val="exact"/>
        </dgm:presLayoutVars>
      </dgm:prSet>
      <dgm:spPr/>
    </dgm:pt>
    <dgm:pt modelId="{655C894B-F86E-4836-989E-C45D2665671D}" type="pres">
      <dgm:prSet presAssocID="{3EFC26D4-D3D7-4E4F-B9A0-113A29FAD315}" presName="circ1" presStyleLbl="vennNode1" presStyleIdx="0" presStyleCnt="3"/>
      <dgm:spPr/>
    </dgm:pt>
    <dgm:pt modelId="{BACAD6BD-8B7F-4C5E-B519-C7AC8DC34E12}" type="pres">
      <dgm:prSet presAssocID="{3EFC26D4-D3D7-4E4F-B9A0-113A29FAD3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3764D0-7742-4007-B608-9440126C0D0F}" type="pres">
      <dgm:prSet presAssocID="{185CCB3A-0A7D-4512-A6F5-706128B5C6A0}" presName="circ2" presStyleLbl="vennNode1" presStyleIdx="1" presStyleCnt="3"/>
      <dgm:spPr/>
    </dgm:pt>
    <dgm:pt modelId="{E60546AF-C064-4642-9B42-31C38B21C66C}" type="pres">
      <dgm:prSet presAssocID="{185CCB3A-0A7D-4512-A6F5-706128B5C6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90721A-634C-466A-8E67-5F77784F44E9}" type="pres">
      <dgm:prSet presAssocID="{F8D1A64F-32D5-4A2E-8F4D-8D13A620226D}" presName="circ3" presStyleLbl="vennNode1" presStyleIdx="2" presStyleCnt="3"/>
      <dgm:spPr/>
    </dgm:pt>
    <dgm:pt modelId="{D54D9F05-0793-481C-92D3-CD60BD96DE11}" type="pres">
      <dgm:prSet presAssocID="{F8D1A64F-32D5-4A2E-8F4D-8D13A620226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6C3C0D-F443-4785-B8C5-8F13B41DECF5}" type="presOf" srcId="{2DCF9BD6-A51D-4ECA-B98F-B079F5817557}" destId="{D6A54036-AF8C-4420-8A36-DD1E43A8A0A1}" srcOrd="0" destOrd="0" presId="urn:microsoft.com/office/officeart/2005/8/layout/venn1"/>
    <dgm:cxn modelId="{CD4CC216-017F-42E2-81AE-E561D2EA46FF}" type="presOf" srcId="{F8D1A64F-32D5-4A2E-8F4D-8D13A620226D}" destId="{8990721A-634C-466A-8E67-5F77784F44E9}" srcOrd="0" destOrd="0" presId="urn:microsoft.com/office/officeart/2005/8/layout/venn1"/>
    <dgm:cxn modelId="{58F95343-DE25-480F-88F8-079593B31E3D}" type="presOf" srcId="{185CCB3A-0A7D-4512-A6F5-706128B5C6A0}" destId="{543764D0-7742-4007-B608-9440126C0D0F}" srcOrd="0" destOrd="0" presId="urn:microsoft.com/office/officeart/2005/8/layout/venn1"/>
    <dgm:cxn modelId="{F8554092-6A28-4BA4-8FEB-36147E51C4A6}" type="presOf" srcId="{3EFC26D4-D3D7-4E4F-B9A0-113A29FAD315}" destId="{BACAD6BD-8B7F-4C5E-B519-C7AC8DC34E12}" srcOrd="1" destOrd="0" presId="urn:microsoft.com/office/officeart/2005/8/layout/venn1"/>
    <dgm:cxn modelId="{B8BEBFAE-030A-4E84-97E6-6EBB1CF260E6}" type="presOf" srcId="{185CCB3A-0A7D-4512-A6F5-706128B5C6A0}" destId="{E60546AF-C064-4642-9B42-31C38B21C66C}" srcOrd="1" destOrd="0" presId="urn:microsoft.com/office/officeart/2005/8/layout/venn1"/>
    <dgm:cxn modelId="{D313C6BD-D962-4448-9138-A6B4DF73D656}" srcId="{2DCF9BD6-A51D-4ECA-B98F-B079F5817557}" destId="{185CCB3A-0A7D-4512-A6F5-706128B5C6A0}" srcOrd="1" destOrd="0" parTransId="{31DADDDB-1110-4C2C-85E4-D3601D0FA9F1}" sibTransId="{B9A636CD-EC49-4B93-B9F7-AB19F3D6C7A8}"/>
    <dgm:cxn modelId="{92F49CC2-493C-417B-B986-4A7286B13320}" type="presOf" srcId="{F8D1A64F-32D5-4A2E-8F4D-8D13A620226D}" destId="{D54D9F05-0793-481C-92D3-CD60BD96DE11}" srcOrd="1" destOrd="0" presId="urn:microsoft.com/office/officeart/2005/8/layout/venn1"/>
    <dgm:cxn modelId="{B6166FEE-8F9F-4F10-BE2D-AAB139ECB786}" srcId="{2DCF9BD6-A51D-4ECA-B98F-B079F5817557}" destId="{F8D1A64F-32D5-4A2E-8F4D-8D13A620226D}" srcOrd="2" destOrd="0" parTransId="{F6B9EA97-04CE-40D9-A258-7437B459F8E9}" sibTransId="{86372747-08D3-43AD-84FA-26D9154B6461}"/>
    <dgm:cxn modelId="{6F3924F5-B3C4-4A7D-9F7D-F1E19AF6C27C}" type="presOf" srcId="{3EFC26D4-D3D7-4E4F-B9A0-113A29FAD315}" destId="{655C894B-F86E-4836-989E-C45D2665671D}" srcOrd="0" destOrd="0" presId="urn:microsoft.com/office/officeart/2005/8/layout/venn1"/>
    <dgm:cxn modelId="{33540AFD-28C5-46EF-AF27-DBB9F4AFAE00}" srcId="{2DCF9BD6-A51D-4ECA-B98F-B079F5817557}" destId="{3EFC26D4-D3D7-4E4F-B9A0-113A29FAD315}" srcOrd="0" destOrd="0" parTransId="{ED538AF4-58F7-4E55-951D-D5D0D8703133}" sibTransId="{68A8F9EB-77A1-45C0-97AC-260BFE73E456}"/>
    <dgm:cxn modelId="{E740DA6B-420B-420A-BC21-90BBDCF240D1}" type="presParOf" srcId="{D6A54036-AF8C-4420-8A36-DD1E43A8A0A1}" destId="{655C894B-F86E-4836-989E-C45D2665671D}" srcOrd="0" destOrd="0" presId="urn:microsoft.com/office/officeart/2005/8/layout/venn1"/>
    <dgm:cxn modelId="{89F91450-9770-4C25-B607-4C065654A12C}" type="presParOf" srcId="{D6A54036-AF8C-4420-8A36-DD1E43A8A0A1}" destId="{BACAD6BD-8B7F-4C5E-B519-C7AC8DC34E12}" srcOrd="1" destOrd="0" presId="urn:microsoft.com/office/officeart/2005/8/layout/venn1"/>
    <dgm:cxn modelId="{DC71A591-F648-4AC9-B9D3-FB8C1068A748}" type="presParOf" srcId="{D6A54036-AF8C-4420-8A36-DD1E43A8A0A1}" destId="{543764D0-7742-4007-B608-9440126C0D0F}" srcOrd="2" destOrd="0" presId="urn:microsoft.com/office/officeart/2005/8/layout/venn1"/>
    <dgm:cxn modelId="{EC5B2942-51AA-4E7E-B512-928AA3D2C607}" type="presParOf" srcId="{D6A54036-AF8C-4420-8A36-DD1E43A8A0A1}" destId="{E60546AF-C064-4642-9B42-31C38B21C66C}" srcOrd="3" destOrd="0" presId="urn:microsoft.com/office/officeart/2005/8/layout/venn1"/>
    <dgm:cxn modelId="{FC57C0D3-B35B-4F5B-8156-2B76BE15A282}" type="presParOf" srcId="{D6A54036-AF8C-4420-8A36-DD1E43A8A0A1}" destId="{8990721A-634C-466A-8E67-5F77784F44E9}" srcOrd="4" destOrd="0" presId="urn:microsoft.com/office/officeart/2005/8/layout/venn1"/>
    <dgm:cxn modelId="{2BD9ED71-BA60-417C-993A-C1490C60A8AF}" type="presParOf" srcId="{D6A54036-AF8C-4420-8A36-DD1E43A8A0A1}" destId="{D54D9F05-0793-481C-92D3-CD60BD96DE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C894B-F86E-4836-989E-C45D2665671D}">
      <dsp:nvSpPr>
        <dsp:cNvPr id="0" name=""/>
        <dsp:cNvSpPr/>
      </dsp:nvSpPr>
      <dsp:spPr>
        <a:xfrm>
          <a:off x="2045021" y="40936"/>
          <a:ext cx="1964944" cy="19649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Osseointegration Capability</a:t>
          </a:r>
        </a:p>
      </dsp:txBody>
      <dsp:txXfrm>
        <a:off x="2307013" y="384801"/>
        <a:ext cx="1440959" cy="884224"/>
      </dsp:txXfrm>
    </dsp:sp>
    <dsp:sp modelId="{543764D0-7742-4007-B608-9440126C0D0F}">
      <dsp:nvSpPr>
        <dsp:cNvPr id="0" name=""/>
        <dsp:cNvSpPr/>
      </dsp:nvSpPr>
      <dsp:spPr>
        <a:xfrm>
          <a:off x="2754038" y="1269026"/>
          <a:ext cx="1964944" cy="19649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Antibacterial Activity</a:t>
          </a:r>
        </a:p>
      </dsp:txBody>
      <dsp:txXfrm>
        <a:off x="3354984" y="1776637"/>
        <a:ext cx="1178966" cy="1080719"/>
      </dsp:txXfrm>
    </dsp:sp>
    <dsp:sp modelId="{8990721A-634C-466A-8E67-5F77784F44E9}">
      <dsp:nvSpPr>
        <dsp:cNvPr id="0" name=""/>
        <dsp:cNvSpPr/>
      </dsp:nvSpPr>
      <dsp:spPr>
        <a:xfrm>
          <a:off x="1336004" y="1269026"/>
          <a:ext cx="1964944" cy="19649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Adequate Strength</a:t>
          </a:r>
        </a:p>
      </dsp:txBody>
      <dsp:txXfrm>
        <a:off x="1521036" y="1776637"/>
        <a:ext cx="1178966" cy="1080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E1D6-607F-4C0C-8587-A5F867C2328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C07D-7E18-4F83-A37D-02587BA7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C4F1-9564-40F0-B8E6-D3E375383A97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5388-1C6B-4D9C-B126-032C9DA95B8F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D66-42D8-4B87-97C4-9BE6D70F600A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382C-C30C-4034-9C53-04B327BFCCFC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F9F-1BA8-40CE-BBCE-1FB6825086F7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4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ABE-DD60-46DB-B64D-B1DF69A03177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E3BF-14D5-4D2E-9348-902EE79875F2}" type="datetime1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013-EE91-4B99-BD44-3C3E0AC52B56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73C5-044F-4A38-A1C3-2A98D57D4525}" type="datetime1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C872A5-49DE-4E0F-BBB5-55194D1EA158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EC2E-9AEB-455B-8D96-3F2805A679C8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06CA02-B024-4DA8-A2A5-46850628A108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4CE3FA-F260-4E9C-9E0C-1D4CE7DA9B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87399-3E60-4435-9EB4-F5BD30130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484095"/>
            <a:ext cx="10058400" cy="240907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 Novel Polymer-Metal Bone Substitute with Antibacterial and Osseointegration Capabilities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BB9FD2-D656-455B-AE52-2385E6096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FFFFFF"/>
                </a:solidFill>
              </a:rPr>
              <a:t>Catherine Trojanowski</a:t>
            </a:r>
          </a:p>
          <a:p>
            <a:pPr algn="ctr"/>
            <a:r>
              <a:rPr lang="en-US" cap="none" dirty="0">
                <a:solidFill>
                  <a:srgbClr val="FFFFFF"/>
                </a:solidFill>
              </a:rPr>
              <a:t>April 12, 2021</a:t>
            </a:r>
          </a:p>
        </p:txBody>
      </p:sp>
    </p:spTree>
    <p:extLst>
      <p:ext uri="{BB962C8B-B14F-4D97-AF65-F5344CB8AC3E}">
        <p14:creationId xmlns:p14="http://schemas.microsoft.com/office/powerpoint/2010/main" val="266562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2BDF-1FB6-4100-9292-0656BA62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354D-FF8B-4168-90BB-F8CC7D51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Bohner</a:t>
            </a:r>
            <a:r>
              <a:rPr lang="en-US" dirty="0"/>
              <a:t>, “Resorbable biomaterials as bone graft substitutes,” </a:t>
            </a:r>
            <a:r>
              <a:rPr lang="en-US" i="1" dirty="0"/>
              <a:t>Mater. Today</a:t>
            </a:r>
            <a:r>
              <a:rPr lang="en-US" dirty="0"/>
              <a:t>, vol. 13, no. 1, pp. 24–30, Feb. 2010, </a:t>
            </a:r>
            <a:r>
              <a:rPr lang="en-US" dirty="0" err="1"/>
              <a:t>doi</a:t>
            </a:r>
            <a:r>
              <a:rPr lang="en-US" dirty="0"/>
              <a:t>: 10.1016/S1369-7021(10)70014-6.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V. Campana et al., “Bone substitutes in orthopaedic surgery: from basic science to clinical practice,” </a:t>
            </a:r>
            <a:r>
              <a:rPr lang="en-US" i="1" dirty="0"/>
              <a:t>J. Mater. Sci. Mater. Med.</a:t>
            </a:r>
            <a:r>
              <a:rPr lang="en-US" dirty="0"/>
              <a:t>, vol. 25, pp. 2445–2461, May 2014, </a:t>
            </a:r>
            <a:r>
              <a:rPr lang="en-US" dirty="0" err="1"/>
              <a:t>doi</a:t>
            </a:r>
            <a:r>
              <a:rPr lang="en-US" dirty="0"/>
              <a:t>: 10.1007/s10856-014-5240-2.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G. Fernandez de Grado et al., “Bone substitutes: a review of their characteristics, clinical use, and perspectives for large bone defects management,” </a:t>
            </a:r>
            <a:r>
              <a:rPr lang="en-US" i="1" dirty="0"/>
              <a:t>J. Tissue Eng.</a:t>
            </a:r>
            <a:r>
              <a:rPr lang="en-US" dirty="0"/>
              <a:t>, vol. 9, Jun. 2018, </a:t>
            </a:r>
            <a:r>
              <a:rPr lang="en-US" dirty="0" err="1"/>
              <a:t>doi</a:t>
            </a:r>
            <a:r>
              <a:rPr lang="en-US" dirty="0"/>
              <a:t>: 10.1177/2041731418776819.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C. C. Coelho, R. Araújo, P. A. </a:t>
            </a:r>
            <a:r>
              <a:rPr lang="en-US" dirty="0" err="1"/>
              <a:t>Quadros</a:t>
            </a:r>
            <a:r>
              <a:rPr lang="en-US" dirty="0"/>
              <a:t>, S. R. Sousa, and F. J. Monteiro, “Antibacterial bone substitute of hydroxyapatite and magnesium oxide to prevent dental and orthopaedic infections,” </a:t>
            </a:r>
            <a:r>
              <a:rPr lang="en-US" i="1" dirty="0"/>
              <a:t>Mater. Sci. Eng. C</a:t>
            </a:r>
            <a:r>
              <a:rPr lang="en-US" dirty="0"/>
              <a:t>, vol. 97, pp. 529–538, Apr. 2019, </a:t>
            </a:r>
            <a:r>
              <a:rPr lang="en-US" dirty="0" err="1"/>
              <a:t>doi</a:t>
            </a:r>
            <a:r>
              <a:rPr lang="en-US" dirty="0"/>
              <a:t>: 10.1016/J.MSEC.2018.12.059.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“Bone Grafting | Johns Hopkins Medicine.” https://www.hopkinsmedicine.org/health/treatment-tests-and-therapies/bone-grafting (accessed Jul. 17, 2021).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“Bone Graft Harvest.” https://medlineplus.gov/ency/imagepages/8745.htm (accessed Aug. 7, 2021).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X. Hu et al., “A microporous surface containing Si3N4/Ta microparticles of PEKK exhibits both antibacterial and osteogenic activity for inducing cellular response and improving osseointegration,” </a:t>
            </a:r>
            <a:r>
              <a:rPr lang="en-US" i="1" dirty="0" err="1"/>
              <a:t>Bioact</a:t>
            </a:r>
            <a:r>
              <a:rPr lang="en-US" i="1" dirty="0"/>
              <a:t>. Mater.</a:t>
            </a:r>
            <a:r>
              <a:rPr lang="en-US" dirty="0"/>
              <a:t>, vol. 6, no. 10, pp. 3136–3149, Oct. 2021, </a:t>
            </a:r>
            <a:r>
              <a:rPr lang="en-US" dirty="0" err="1"/>
              <a:t>doi</a:t>
            </a:r>
            <a:r>
              <a:rPr lang="en-US" dirty="0"/>
              <a:t>: 10.1016/j.bioactmat.2021.02.027.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C. Sommer, H. </a:t>
            </a:r>
            <a:r>
              <a:rPr lang="en-US" dirty="0" err="1"/>
              <a:t>Bargel</a:t>
            </a:r>
            <a:r>
              <a:rPr lang="en-US" dirty="0"/>
              <a:t>, N. </a:t>
            </a:r>
            <a:r>
              <a:rPr lang="en-US" dirty="0" err="1"/>
              <a:t>Raßmann</a:t>
            </a:r>
            <a:r>
              <a:rPr lang="en-US" dirty="0"/>
              <a:t>, and T. Scheibel, “Microbial repellence properties of engineered spider silk coatings prevent biofilm formation of opportunistic bacterial strains,” </a:t>
            </a:r>
            <a:r>
              <a:rPr lang="en-US" i="1" dirty="0"/>
              <a:t>MRS </a:t>
            </a:r>
            <a:r>
              <a:rPr lang="en-US" i="1" dirty="0" err="1"/>
              <a:t>Commun</a:t>
            </a:r>
            <a:r>
              <a:rPr lang="en-US" i="1" dirty="0"/>
              <a:t>.</a:t>
            </a:r>
            <a:r>
              <a:rPr lang="en-US" dirty="0"/>
              <a:t>, Apr. 2021, </a:t>
            </a:r>
            <a:r>
              <a:rPr lang="en-US" dirty="0" err="1"/>
              <a:t>doi</a:t>
            </a:r>
            <a:r>
              <a:rPr lang="en-US" dirty="0"/>
              <a:t>: 10.1557/s43579-021-00034-y.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4B21-A93B-4305-BEF6-7C2D4D1E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33F0-6E9B-4A79-B4CB-766E93F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Identification and Significance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44CC-2926-459B-AD71-19B7FDED5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638" y="2500074"/>
            <a:ext cx="4936362" cy="305343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than 2 million bone grafting procedures are performed worldwide every year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Bone substitutes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synthetic or biologically derived products which can be inserted for the treatment of a bone defect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being used in various surgical fields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current bone substitutes lack mechanical strength and are incapable of inhibiting bacterial colonization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3,4</a:t>
            </a:r>
            <a:endParaRPr lang="en-US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74B2F-89A3-46CD-ACB5-81F3F3C1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703" y="2251567"/>
            <a:ext cx="4584977" cy="35504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5F73A-AAEC-4E25-ACB3-67A17B03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48C1C-E3E0-427B-8E7D-631E862E2DE0}"/>
              </a:ext>
            </a:extLst>
          </p:cNvPr>
          <p:cNvSpPr txBox="1"/>
          <p:nvPr/>
        </p:nvSpPr>
        <p:spPr>
          <a:xfrm>
            <a:off x="10949269" y="56635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036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3644-3CFB-41BF-ACBF-2BED2EC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Overall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6746-1E70-4D94-AD66-4B58478F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7796"/>
            <a:ext cx="4998720" cy="32749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Bone grafts promote bone healing and growth and restore bone defects</a:t>
            </a:r>
            <a:r>
              <a:rPr lang="en-US" baseline="30000" dirty="0"/>
              <a:t>3,5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Bone grafting can be done using: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Autografts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Allografts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Xenografts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Bone substitutes</a:t>
            </a:r>
            <a:r>
              <a:rPr lang="en-US" baseline="30000" dirty="0"/>
              <a:t>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to limitations of current bone substitutes, novel alternatives are required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954D5-B97C-4A0A-96B2-B7D749EED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85"/>
          <a:stretch/>
        </p:blipFill>
        <p:spPr>
          <a:xfrm>
            <a:off x="6737338" y="2407796"/>
            <a:ext cx="4357382" cy="3245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8F6D-4BBA-4C64-8F02-9AAB7212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8847E-D823-4E34-B954-63FC1B454039}"/>
              </a:ext>
            </a:extLst>
          </p:cNvPr>
          <p:cNvSpPr txBox="1"/>
          <p:nvPr/>
        </p:nvSpPr>
        <p:spPr>
          <a:xfrm>
            <a:off x="11024073" y="53766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571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3644-3CFB-41BF-ACBF-2BED2EC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Related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FD2B7B-D3D7-432B-A94E-4A5C2BB1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78" y="1933490"/>
            <a:ext cx="8562643" cy="42394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1A170-F976-4B91-B82A-BB3A3985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CC8EB-E814-4EAD-B15F-C1F35B2317AD}"/>
              </a:ext>
            </a:extLst>
          </p:cNvPr>
          <p:cNvSpPr txBox="1"/>
          <p:nvPr/>
        </p:nvSpPr>
        <p:spPr>
          <a:xfrm>
            <a:off x="10491413" y="60344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953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3644-3CFB-41BF-ACBF-2BED2EC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Technical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A7246-C6F7-44FB-8B22-AFE9E2B4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A6EB15-E295-48B0-AD6D-6E63261A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9" y="1834170"/>
            <a:ext cx="7997501" cy="4420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2B1237-373B-4955-BA3F-D8DCDB63759A}"/>
              </a:ext>
            </a:extLst>
          </p:cNvPr>
          <p:cNvSpPr txBox="1"/>
          <p:nvPr/>
        </p:nvSpPr>
        <p:spPr>
          <a:xfrm>
            <a:off x="7215315" y="5977574"/>
            <a:ext cx="96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7 (modified)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A5674-92AB-4D11-9772-3BBD4F98B022}"/>
              </a:ext>
            </a:extLst>
          </p:cNvPr>
          <p:cNvSpPr txBox="1"/>
          <p:nvPr/>
        </p:nvSpPr>
        <p:spPr>
          <a:xfrm>
            <a:off x="6812113" y="3183460"/>
            <a:ext cx="1568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eADF4(C16) coating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A4DEE-1416-4503-869E-509059746760}"/>
              </a:ext>
            </a:extLst>
          </p:cNvPr>
          <p:cNvSpPr txBox="1"/>
          <p:nvPr/>
        </p:nvSpPr>
        <p:spPr>
          <a:xfrm>
            <a:off x="8259211" y="2047150"/>
            <a:ext cx="183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Staphylococcus aureus (S. aureus)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3644-3CFB-41BF-ACBF-2BED2EC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Anticipated Results and Commercial Applications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6746-1E70-4D94-AD66-4B58478F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7796"/>
            <a:ext cx="5186074" cy="32749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Anticipated that the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PEKK/tantalum/eADF4(C16) bone substitute will: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successful osseointegration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possess sufficient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antibacterial activity fo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an adequate timeframe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viability is expected due 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market potential of bone substitutes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anticipated superiority of the proposed solution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0E83F3-8F25-4215-803F-2C6F1890C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198954"/>
              </p:ext>
            </p:extLst>
          </p:nvPr>
        </p:nvGraphicFramePr>
        <p:xfrm>
          <a:off x="6096000" y="2209085"/>
          <a:ext cx="6054987" cy="327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39D8B-0C1C-4209-978A-B5292535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1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88A2-E768-412F-A44E-98582DFD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Objectives and Research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D926-741E-422A-A520-FD174DE2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7069"/>
            <a:ext cx="5640871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Specific Aim 1: </a:t>
            </a:r>
            <a:r>
              <a:rPr lang="en-US" sz="2200" dirty="0"/>
              <a:t>Prepare the polymer-metal composite made from PEKK, tantalum, and eADF4(C16)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Sulfonation</a:t>
            </a:r>
            <a:r>
              <a:rPr lang="en-US" sz="1900" baseline="30000" dirty="0"/>
              <a:t>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Dip coating</a:t>
            </a:r>
            <a:r>
              <a:rPr lang="en-US" sz="1900" baseline="30000" dirty="0"/>
              <a:t>8</a:t>
            </a:r>
            <a:endParaRPr lang="en-US" sz="1900" dirty="0"/>
          </a:p>
          <a:p>
            <a:pPr marL="0" indent="0">
              <a:buNone/>
            </a:pPr>
            <a:r>
              <a:rPr lang="en-US" sz="2200" b="1" dirty="0"/>
              <a:t>Specific Aim 2: </a:t>
            </a:r>
            <a:r>
              <a:rPr lang="en-US" sz="2200" dirty="0"/>
              <a:t>Test the antibacterial and mechanical properties of the polymer-metal composite </a:t>
            </a:r>
            <a:r>
              <a:rPr lang="en-US" sz="2200" i="1" dirty="0"/>
              <a:t>in vitro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Bacterial counting assay</a:t>
            </a:r>
            <a:r>
              <a:rPr lang="en-US" sz="1900" baseline="30000" dirty="0"/>
              <a:t>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Examination using scanning electron microscopy</a:t>
            </a:r>
            <a:r>
              <a:rPr lang="en-US" sz="1900" baseline="30000" dirty="0"/>
              <a:t>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Mechanical tests</a:t>
            </a:r>
          </a:p>
          <a:p>
            <a:pPr marL="0" indent="0">
              <a:buNone/>
            </a:pPr>
            <a:r>
              <a:rPr lang="en-US" sz="2200" b="1" dirty="0"/>
              <a:t>Specific Aim 3: </a:t>
            </a:r>
            <a:r>
              <a:rPr lang="en-US" sz="2200" dirty="0"/>
              <a:t>Test the osseointegration capabilities of the polymer-metal composite using a rabbit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Preparation of histological tissue sections</a:t>
            </a:r>
            <a:r>
              <a:rPr lang="en-US" sz="1900" baseline="30000" dirty="0"/>
              <a:t>7</a:t>
            </a:r>
            <a:endParaRPr lang="en-US" sz="1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Push-out tests</a:t>
            </a:r>
            <a:r>
              <a:rPr lang="en-US" sz="1900" baseline="30000" dirty="0"/>
              <a:t>7</a:t>
            </a:r>
            <a:r>
              <a:rPr lang="en-US" sz="1900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CD5C0E-8FE6-40E5-BC15-7C4B8642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18787"/>
              </p:ext>
            </p:extLst>
          </p:nvPr>
        </p:nvGraphicFramePr>
        <p:xfrm>
          <a:off x="7228684" y="3089821"/>
          <a:ext cx="3926996" cy="161907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63498">
                  <a:extLst>
                    <a:ext uri="{9D8B030D-6E8A-4147-A177-3AD203B41FA5}">
                      <a16:colId xmlns:a16="http://schemas.microsoft.com/office/drawing/2014/main" val="3971078320"/>
                    </a:ext>
                  </a:extLst>
                </a:gridCol>
                <a:gridCol w="1963498">
                  <a:extLst>
                    <a:ext uri="{9D8B030D-6E8A-4147-A177-3AD203B41FA5}">
                      <a16:colId xmlns:a16="http://schemas.microsoft.com/office/drawing/2014/main" val="2139187281"/>
                    </a:ext>
                  </a:extLst>
                </a:gridCol>
              </a:tblGrid>
              <a:tr h="40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Task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Duration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881196"/>
                  </a:ext>
                </a:extLst>
              </a:tr>
              <a:tr h="40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Specific Aim 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388884"/>
                  </a:ext>
                </a:extLst>
              </a:tr>
              <a:tr h="40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Specific Aim 2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643759"/>
                  </a:ext>
                </a:extLst>
              </a:tr>
              <a:tr h="40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Specific Aim 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03474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6FC22-833F-48A7-83FE-2854ED72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5425-A153-463C-87B5-AF4A26F8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Description of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3BB9-C1CE-4550-AC7D-96267B7A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PI assisted by 1 postdoctoral associate, 2 laboratory technicians, and 2 graduate students working in the Applied Biomaterials Laboratory at North Point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subcontracts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Consultants: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Amber Beaumont from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Industrial Design Laboratory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Robert Kingsley from the Advanced Material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Barbara Wilkinson from the School of Veterinary Studies will conduct all required animal surgeries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5FF31-DCDB-4CA3-A333-638C0E44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9A04-934B-4B1A-BBFF-1DC5F188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Budget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E203B2-E883-4E93-A86A-9381E6566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75316"/>
              </p:ext>
            </p:extLst>
          </p:nvPr>
        </p:nvGraphicFramePr>
        <p:xfrm>
          <a:off x="3017404" y="2286692"/>
          <a:ext cx="6157191" cy="3566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71896">
                  <a:extLst>
                    <a:ext uri="{9D8B030D-6E8A-4147-A177-3AD203B41FA5}">
                      <a16:colId xmlns:a16="http://schemas.microsoft.com/office/drawing/2014/main" val="1623545810"/>
                    </a:ext>
                  </a:extLst>
                </a:gridCol>
                <a:gridCol w="2385295">
                  <a:extLst>
                    <a:ext uri="{9D8B030D-6E8A-4147-A177-3AD203B41FA5}">
                      <a16:colId xmlns:a16="http://schemas.microsoft.com/office/drawing/2014/main" val="3003310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0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$865,000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45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/>
                        <a:t>Senior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$483,000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6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/>
                        <a:t>Other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$232,000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1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/>
                        <a:t>Participant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$86,000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/>
                        <a:t>Materials 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/>
                        <a:t>Publication &amp;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Indirect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$1,787,500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4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$2,652,500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079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32AFC-5436-4898-834E-A77431BB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E3FA-F260-4E9C-9E0C-1D4CE7DA9B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824</TotalTime>
  <Words>769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A Novel Polymer-Metal Bone Substitute with Antibacterial and Osseointegration Capabilities</vt:lpstr>
      <vt:lpstr>Identification and Significance of the Problem</vt:lpstr>
      <vt:lpstr>Overall Background</vt:lpstr>
      <vt:lpstr>Related Research</vt:lpstr>
      <vt:lpstr>Technical Approach</vt:lpstr>
      <vt:lpstr>Anticipated Results and Commercial Applications of Research</vt:lpstr>
      <vt:lpstr>Objectives and Research Plan</vt:lpstr>
      <vt:lpstr>Description of Company</vt:lpstr>
      <vt:lpstr>Budget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Polymer-metal Bone Substitute with Antibacterial and Osseointegration Capabilities</dc:title>
  <dc:creator>Trojanowski, Catherine</dc:creator>
  <cp:lastModifiedBy>Trojanowski, Catherine</cp:lastModifiedBy>
  <cp:revision>67</cp:revision>
  <dcterms:created xsi:type="dcterms:W3CDTF">2021-08-07T15:18:53Z</dcterms:created>
  <dcterms:modified xsi:type="dcterms:W3CDTF">2021-08-12T01:22:12Z</dcterms:modified>
</cp:coreProperties>
</file>